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7" r:id="rId2"/>
    <p:sldId id="283" r:id="rId3"/>
    <p:sldId id="280" r:id="rId4"/>
    <p:sldId id="285" r:id="rId5"/>
    <p:sldId id="288" r:id="rId6"/>
    <p:sldId id="289" r:id="rId7"/>
    <p:sldId id="293" r:id="rId8"/>
    <p:sldId id="268" r:id="rId9"/>
    <p:sldId id="286" r:id="rId10"/>
    <p:sldId id="287" r:id="rId11"/>
    <p:sldId id="276" r:id="rId12"/>
    <p:sldId id="300" r:id="rId13"/>
    <p:sldId id="294" r:id="rId14"/>
    <p:sldId id="277" r:id="rId15"/>
    <p:sldId id="295" r:id="rId16"/>
    <p:sldId id="269" r:id="rId17"/>
    <p:sldId id="271" r:id="rId18"/>
    <p:sldId id="272" r:id="rId19"/>
    <p:sldId id="273" r:id="rId20"/>
    <p:sldId id="274" r:id="rId21"/>
    <p:sldId id="275" r:id="rId22"/>
    <p:sldId id="298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7F678-437B-0848-93C3-201004E3191E}" type="datetimeFigureOut">
              <a:rPr lang="en-US" smtClean="0"/>
              <a:t>10/07/13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AD485E-EF31-324C-8D59-67F27CA32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68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EVER FEEL LIKE YOU NEED THIS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D485E-EF31-324C-8D59-67F27CA32B4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4289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Laminated work slates</a:t>
            </a:r>
            <a:r>
              <a:rPr lang="en-US" baseline="0" dirty="0" smtClean="0"/>
              <a:t> – to reduce impulsive answers and if they have a question they can write these down and hold up their sheet </a:t>
            </a:r>
          </a:p>
          <a:p>
            <a:r>
              <a:rPr lang="en-US" baseline="0" dirty="0" smtClean="0"/>
              <a:t>Ear phones with music or whole class music with a beep – are you on task – with a self assessment chart</a:t>
            </a:r>
          </a:p>
          <a:p>
            <a:r>
              <a:rPr lang="en-US" baseline="0" dirty="0" smtClean="0"/>
              <a:t>MOTIVAIDER – goes onto the wrist – tactile cueing device and it vibrates at random at frequent intervals</a:t>
            </a:r>
          </a:p>
          <a:p>
            <a:r>
              <a:rPr lang="en-US" baseline="0" dirty="0" smtClean="0"/>
              <a:t>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366C7-9D5E-AC44-8961-554055F5B7E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360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Laminated work slates</a:t>
            </a:r>
            <a:r>
              <a:rPr lang="en-US" baseline="0" dirty="0" smtClean="0"/>
              <a:t> – to reduce impulsive answers and if they have a question they can write these down and hold up their sheet </a:t>
            </a:r>
          </a:p>
          <a:p>
            <a:r>
              <a:rPr lang="en-US" baseline="0" dirty="0" smtClean="0"/>
              <a:t>Ear phones with music or whole class music with a beep – are you on task – with a self assessment chart</a:t>
            </a:r>
          </a:p>
          <a:p>
            <a:r>
              <a:rPr lang="en-US" baseline="0" dirty="0" smtClean="0"/>
              <a:t>MOTIVAIDER – goes onto the wrist – tactile cueing device and it vibrates at random at frequent intervals</a:t>
            </a:r>
          </a:p>
          <a:p>
            <a:r>
              <a:rPr lang="en-US" baseline="0" dirty="0" smtClean="0"/>
              <a:t>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366C7-9D5E-AC44-8961-554055F5B7E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360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 number 2 – the tangle</a:t>
            </a:r>
            <a:r>
              <a:rPr lang="en-US" baseline="0" dirty="0" smtClean="0"/>
              <a:t> bracelet activity</a:t>
            </a:r>
          </a:p>
          <a:p>
            <a:r>
              <a:rPr lang="en-US" baseline="0" dirty="0" smtClean="0"/>
              <a:t>Breathing exercise</a:t>
            </a:r>
          </a:p>
          <a:p>
            <a:r>
              <a:rPr lang="en-US" baseline="0" dirty="0" smtClean="0"/>
              <a:t>Blowing up balloons</a:t>
            </a:r>
          </a:p>
          <a:p>
            <a:r>
              <a:rPr lang="en-US" baseline="0" dirty="0" smtClean="0"/>
              <a:t>Blowing out candles </a:t>
            </a:r>
          </a:p>
          <a:p>
            <a:r>
              <a:rPr lang="en-US" baseline="0" dirty="0" smtClean="0"/>
              <a:t>Rolling pool noodles under your feet</a:t>
            </a:r>
          </a:p>
          <a:p>
            <a:r>
              <a:rPr lang="en-US" baseline="0" dirty="0" smtClean="0"/>
              <a:t>Rubber tube/elastic around the chair</a:t>
            </a:r>
          </a:p>
          <a:p>
            <a:r>
              <a:rPr lang="en-US" baseline="0" dirty="0" smtClean="0"/>
              <a:t>Sticky hands exercise</a:t>
            </a:r>
          </a:p>
          <a:p>
            <a:r>
              <a:rPr lang="en-US" baseline="0" dirty="0" smtClean="0"/>
              <a:t>Stretching</a:t>
            </a:r>
          </a:p>
          <a:p>
            <a:r>
              <a:rPr lang="en-US" baseline="0" dirty="0" smtClean="0"/>
              <a:t>Velcro under the desk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366C7-9D5E-AC44-8961-554055F5B7E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0354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– play the fist game – counter control</a:t>
            </a:r>
          </a:p>
          <a:p>
            <a:r>
              <a:rPr lang="en-US" dirty="0" smtClean="0"/>
              <a:t>WHAT</a:t>
            </a:r>
            <a:r>
              <a:rPr lang="en-US" baseline="0" dirty="0" smtClean="0"/>
              <a:t> IS THE DIFFERENCE BETWEEN DISCIPLINE AND PUNISHMENT</a:t>
            </a:r>
          </a:p>
          <a:p>
            <a:r>
              <a:rPr lang="en-US" baseline="0" dirty="0" smtClean="0"/>
              <a:t>DISCIPLINE IS TEACHING PUNISHMENT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DISCIPLINE vs. PUNISHMENT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are philosophies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is your own philosophy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need to back up your own </a:t>
            </a:r>
            <a:r>
              <a:rPr lang="en-US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behaviour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DISCIPLINE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Helping children to make good decisions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are Surrogate from lobes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does not stop developing until the age of 26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Discipline is a journey - it is long term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helps you to be regulated most of the time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is self control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Proactive instead of reactive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Helping people control themselves based on the skills that they have at the moment</a:t>
            </a:r>
          </a:p>
          <a:p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READINGS</a:t>
            </a:r>
          </a:p>
          <a:p>
            <a:r>
              <a:rPr lang="en-US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Ross Green The explosive child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                   Lost at school</a:t>
            </a:r>
          </a:p>
          <a:p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Decision and indecision is a choice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are consequences for everything we do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Children need to learn resilience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cannot blame people for my place in life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blame people and past events for our current events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are responsible for our current life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Struggle is a useful tool - negotiation skill, problem solving skills, 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Pick yourself up, cause and effect, social skills, 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your children who is in control - everybody is in control of themselves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PUNISHMENT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Hurts, harms or humiliates another person to get someone to stop - it is more about what I want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Awkward result that makes things unpleasant for children so they stop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Punishment - is more about the person who is doing the punishment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can be unfair and extreme - purpose to install fair</a:t>
            </a:r>
          </a:p>
          <a:p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Discipline is about what do I want to teach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Punishment is about what do I want to stop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Teach what they need to know to make better choices with supervision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ALWAYS THINK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IS THE OUTCOME YOU ARE TRYING TO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ACHIEVE?What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am I trying to teach this child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Punishment may be teaching them a lot oaf skills that you don't want to be learned.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HAVE CHILDREN LEARNT WITH PUNISHMENT?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Motivational theory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we feel incompetent I will demonstrate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behaviour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that helps us to leave that environment - negative feeling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I get asked to leave - I feel relieved - then this is a good feeling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least nobody sees that I can't cope with this environment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have also taught them to be sneaky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need to form good quality relationships with children - spending time with children</a:t>
            </a:r>
          </a:p>
          <a:p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MY HANDS ARE TIED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"WHAT WOULD YOU LIKE TO DO WITH YOUR HANDS"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could we do instead of suspension?</a:t>
            </a:r>
          </a:p>
          <a:p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People only take in education when they are interested in it or if their is a payoff for them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When we communicate with children and it doesn't go through them we have to take half the responsibility for that as teachers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Sometimes never make good healthy choices and we also never know when the education starts and when the education ends. EG SMOKING AND GETTING CAUGHT – PUNISH – SUSPENSION – WHAT DOES THAT LEAD TO – SNEAKING SOMEWHERE ELSE EVEN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WHEN SUSPENDED THEY ARE HOME SMOKING </a:t>
            </a: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Smoking restricts blood vessels – refer to learning only happens when the learner is interested or there is a payoff for them</a:t>
            </a: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Took the children to the local hospital and allowed children to make other </a:t>
            </a:r>
          </a:p>
          <a:p>
            <a:endParaRPr lang="en-US" sz="1200" b="1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PUNISHMENT is also a form of teacher bullying – so when a child does something that makes us feel resentful, foolish, embarrassed, we could easily punish instead of discipline – then whose </a:t>
            </a:r>
            <a:r>
              <a:rPr lang="en-US" sz="1200" b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behaviour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 we looking at?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366C7-9D5E-AC44-8961-554055F5B7E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95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TALKING ABOUT HOW</a:t>
            </a:r>
            <a:r>
              <a:rPr lang="en-US" baseline="0" dirty="0" smtClean="0"/>
              <a:t> CHILDREN LEARN NOW HOW THEY GROW UP IN TODAY’S WORLD AND THE IMPACT OF TECHNOLOGY ON THEIR WORLD</a:t>
            </a:r>
          </a:p>
          <a:p>
            <a:pPr marL="171450" indent="-171450">
              <a:buFontTx/>
              <a:buChar char="•"/>
            </a:pPr>
            <a:r>
              <a:rPr lang="en-US" baseline="0" dirty="0" smtClean="0"/>
              <a:t>ADHA students should be moving all the time</a:t>
            </a:r>
          </a:p>
          <a:p>
            <a:pPr marL="171450" indent="-171450">
              <a:buFontTx/>
              <a:buChar char="•"/>
            </a:pPr>
            <a:r>
              <a:rPr lang="en-US" baseline="0" dirty="0" smtClean="0"/>
              <a:t>Pen and pencils still need to be used to develop areas of the brain</a:t>
            </a:r>
          </a:p>
          <a:p>
            <a:pPr marL="171450" indent="-171450">
              <a:buFontTx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366C7-9D5E-AC44-8961-554055F5B7E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801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in 80 children are ASD</a:t>
            </a:r>
          </a:p>
          <a:p>
            <a:r>
              <a:rPr lang="en-US" dirty="0" smtClean="0"/>
              <a:t>20% are ADHD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366C7-9D5E-AC44-8961-554055F5B7E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646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Neuroplacity</a:t>
            </a:r>
            <a:r>
              <a:rPr lang="en-US" dirty="0" smtClean="0"/>
              <a:t> of the brain</a:t>
            </a:r>
            <a:r>
              <a:rPr lang="en-US" baseline="0" dirty="0" smtClean="0"/>
              <a:t> so that the brain can rejoin neutrons – challenge does that</a:t>
            </a:r>
          </a:p>
          <a:p>
            <a:r>
              <a:rPr lang="en-US" baseline="0" dirty="0" smtClean="0"/>
              <a:t>Playing a music instrument, a new language</a:t>
            </a:r>
          </a:p>
          <a:p>
            <a:r>
              <a:rPr lang="en-US" baseline="0" dirty="0" smtClean="0"/>
              <a:t>Work of Dr. Daniel Amen</a:t>
            </a:r>
          </a:p>
          <a:p>
            <a:r>
              <a:rPr lang="en-US" baseline="0" dirty="0" err="1" smtClean="0"/>
              <a:t>www.brainplace.com</a:t>
            </a:r>
            <a:endParaRPr lang="en-US" baseline="0" dirty="0" smtClean="0"/>
          </a:p>
          <a:p>
            <a:r>
              <a:rPr lang="en-US" baseline="0" dirty="0" err="1" smtClean="0"/>
              <a:t>www.brainspect.com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366C7-9D5E-AC44-8961-554055F5B7E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5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</a:t>
            </a:r>
            <a:r>
              <a:rPr lang="en-US" baseline="0" dirty="0" smtClean="0"/>
              <a:t> ADD/ADHD brain – with inattention and hyperactivity/impulsivity the brain image shows decreased activity in the basal ganglia and prefrontal cortex during tasks especially concentration tasks. </a:t>
            </a:r>
            <a:r>
              <a:rPr lang="en-US" dirty="0" smtClean="0"/>
              <a:t>They </a:t>
            </a:r>
            <a:r>
              <a:rPr lang="en-US" dirty="0" smtClean="0"/>
              <a:t>feel normal and they try to fit into the mold. They are distracted by certain things – Skills in one area won’t transfer to another place – </a:t>
            </a:r>
            <a:r>
              <a:rPr lang="en-US" dirty="0" err="1" smtClean="0"/>
              <a:t>eg</a:t>
            </a:r>
            <a:r>
              <a:rPr lang="en-US" dirty="0" smtClean="0"/>
              <a:t> line up outside the room they may know but if you say line up in another place they won’t necessarily transfer this – so be specific about what we say.</a:t>
            </a:r>
          </a:p>
          <a:p>
            <a:r>
              <a:rPr lang="en-US" dirty="0" smtClean="0"/>
              <a:t>In assembly they won’t every learn to cope with that but we keep giving them the same exposure – hypersensitivity/hyposensitivity</a:t>
            </a:r>
          </a:p>
          <a:p>
            <a:r>
              <a:rPr lang="en-US" dirty="0" smtClean="0"/>
              <a:t>Visual regard – might pick up all the little white pieces on the carpet – they are sorting and </a:t>
            </a:r>
            <a:r>
              <a:rPr lang="en-US" dirty="0" err="1" smtClean="0"/>
              <a:t>organising</a:t>
            </a:r>
            <a:r>
              <a:rPr lang="en-US" dirty="0" smtClean="0"/>
              <a:t> and calming down their brain – going into their own little world</a:t>
            </a:r>
          </a:p>
          <a:p>
            <a:r>
              <a:rPr lang="en-US" dirty="0" smtClean="0"/>
              <a:t>The repetitive </a:t>
            </a:r>
            <a:r>
              <a:rPr lang="en-US" dirty="0" err="1" smtClean="0"/>
              <a:t>behaviour</a:t>
            </a:r>
            <a:r>
              <a:rPr lang="en-US" dirty="0" smtClean="0"/>
              <a:t> is them</a:t>
            </a:r>
            <a:r>
              <a:rPr lang="en-US" baseline="0" dirty="0" smtClean="0"/>
              <a:t> trying to calm themselves down</a:t>
            </a:r>
          </a:p>
          <a:p>
            <a:r>
              <a:rPr lang="en-US" baseline="0" dirty="0" smtClean="0"/>
              <a:t>Matching in a game situation –helps this – join them </a:t>
            </a:r>
          </a:p>
          <a:p>
            <a:r>
              <a:rPr lang="en-US" baseline="0" dirty="0" smtClean="0"/>
              <a:t>DON”T MOVE THEIR STUFF – tell the other children about this</a:t>
            </a:r>
          </a:p>
          <a:p>
            <a:r>
              <a:rPr lang="en-US" baseline="0" dirty="0" smtClean="0"/>
              <a:t>Sometimes they can’t identify facial features but they can </a:t>
            </a:r>
            <a:r>
              <a:rPr lang="en-US" baseline="0" dirty="0" err="1" smtClean="0"/>
              <a:t>recognise</a:t>
            </a:r>
            <a:r>
              <a:rPr lang="en-US" baseline="0" dirty="0" smtClean="0"/>
              <a:t> their smell</a:t>
            </a:r>
          </a:p>
          <a:p>
            <a:r>
              <a:rPr lang="en-US" baseline="0" dirty="0" smtClean="0"/>
              <a:t>Over reactivity to movement – vestibular response – hammocks and rocking</a:t>
            </a:r>
          </a:p>
          <a:p>
            <a:r>
              <a:rPr lang="en-US" baseline="0" dirty="0" smtClean="0"/>
              <a:t>Proprioceptive system – where the body is in space – some don’t like to be touched</a:t>
            </a:r>
          </a:p>
          <a:p>
            <a:r>
              <a:rPr lang="en-US" baseline="0" dirty="0" smtClean="0"/>
              <a:t>Maybe if is okay – and they say it is okay they like deep shoulder massage and even on the fingers and the arms.</a:t>
            </a:r>
          </a:p>
          <a:p>
            <a:r>
              <a:rPr lang="en-US" baseline="0" dirty="0" smtClean="0"/>
              <a:t>They often laugh </a:t>
            </a:r>
            <a:r>
              <a:rPr lang="en-US" baseline="0" dirty="0" err="1" smtClean="0"/>
              <a:t>inapproriatly</a:t>
            </a:r>
            <a:r>
              <a:rPr lang="en-US" baseline="0" dirty="0" smtClean="0"/>
              <a:t> but the children don’t know the difference</a:t>
            </a:r>
          </a:p>
          <a:p>
            <a:r>
              <a:rPr lang="en-US" baseline="0" dirty="0" smtClean="0"/>
              <a:t>For these children – I”LL HEAR IT WHEN I SEE IT – make concepts visual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dirty="0" smtClean="0"/>
              <a:t>Milkshake exist strategy – the rest of the children go over towards the door –this keeps</a:t>
            </a:r>
            <a:r>
              <a:rPr lang="en-US" baseline="0" dirty="0" smtClean="0"/>
              <a:t> all the other children safe and defuses the situation</a:t>
            </a:r>
          </a:p>
          <a:p>
            <a:r>
              <a:rPr lang="en-US" baseline="0" dirty="0" smtClean="0"/>
              <a:t>FIRST THIS THEN THAT STRATEGY</a:t>
            </a:r>
          </a:p>
          <a:p>
            <a:r>
              <a:rPr lang="en-US" baseline="0" dirty="0" smtClean="0"/>
              <a:t>First complete this – then that – and walk away</a:t>
            </a:r>
          </a:p>
          <a:p>
            <a:endParaRPr lang="en-US" baseline="0" dirty="0" smtClean="0"/>
          </a:p>
          <a:p>
            <a:r>
              <a:rPr lang="en-US" baseline="0" dirty="0" smtClean="0"/>
              <a:t>SCORE – for older kids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Think about these children in athletic events – swimming carnival.</a:t>
            </a:r>
          </a:p>
          <a:p>
            <a:endParaRPr lang="en-US" baseline="0" dirty="0" smtClean="0"/>
          </a:p>
          <a:p>
            <a:r>
              <a:rPr lang="en-US" baseline="0" dirty="0" smtClean="0"/>
              <a:t>GEORGE LUCAS</a:t>
            </a:r>
          </a:p>
          <a:p>
            <a:r>
              <a:rPr lang="en-US" baseline="0" dirty="0" smtClean="0"/>
              <a:t>CD WITH CLAPPING AND </a:t>
            </a:r>
            <a:r>
              <a:rPr lang="en-US" baseline="0" dirty="0" smtClean="0"/>
              <a:t>CHEERING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D485E-EF31-324C-8D59-67F27CA32B4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698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Behaviour</a:t>
            </a:r>
            <a:r>
              <a:rPr lang="en-US" dirty="0" smtClean="0"/>
              <a:t> is telling us something else about what is going on – Sometimes</a:t>
            </a:r>
            <a:r>
              <a:rPr lang="en-US" baseline="0" dirty="0" smtClean="0"/>
              <a:t> the </a:t>
            </a:r>
            <a:r>
              <a:rPr lang="en-US" baseline="0" dirty="0" err="1" smtClean="0"/>
              <a:t>behaviour</a:t>
            </a:r>
            <a:r>
              <a:rPr lang="en-US" baseline="0" dirty="0" smtClean="0"/>
              <a:t> is because children are avoiding things and they know they don’t know the answers or what to do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Fluorescent lights buzz we may not hear it but ASD and ADHD children do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Watch their medication – is is long term</a:t>
            </a:r>
            <a:r>
              <a:rPr lang="en-US" baseline="0" dirty="0" smtClean="0"/>
              <a:t> release or short release?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Children need a regular full body check  for side effects.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ADHD children may only need three hours of sleep a night.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Social variables – they often have no friends and no peer network – “ EVERYBODY IN THE SCHOOL IS A TEACHER NOT JUST THE CLASS TEACHER “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Team ASD and ADHD children up with staff members who facilitate different activities and opportunities for self worth  </a:t>
            </a:r>
            <a:r>
              <a:rPr lang="en-US" baseline="0" dirty="0" err="1" smtClean="0"/>
              <a:t>eg</a:t>
            </a:r>
            <a:r>
              <a:rPr lang="en-US" baseline="0" dirty="0" smtClean="0"/>
              <a:t> Tim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These children are often are suffering anxiety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366C7-9D5E-AC44-8961-554055F5B7E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37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don</a:t>
            </a:r>
            <a:r>
              <a:rPr lang="fr-FR" dirty="0" smtClean="0"/>
              <a:t>’</a:t>
            </a:r>
            <a:r>
              <a:rPr lang="en-US" dirty="0" smtClean="0"/>
              <a:t>t want to stop the talking – ADHD what we want to do we want to change the timing because that may be one of their strengths</a:t>
            </a:r>
          </a:p>
          <a:p>
            <a:r>
              <a:rPr lang="en-US" dirty="0" smtClean="0"/>
              <a:t>Privately on a stool with them</a:t>
            </a:r>
          </a:p>
          <a:p>
            <a:r>
              <a:rPr lang="en-US" dirty="0" smtClean="0"/>
              <a:t>“ I actually miss you when you are not in class” (make connections) </a:t>
            </a:r>
          </a:p>
          <a:p>
            <a:r>
              <a:rPr lang="en-US" dirty="0" smtClean="0"/>
              <a:t>They are not sure about this</a:t>
            </a:r>
          </a:p>
          <a:p>
            <a:r>
              <a:rPr lang="en-US" dirty="0" smtClean="0"/>
              <a:t>“Do you think people should be able to talk?” They will give you the answer they think that you want hear</a:t>
            </a:r>
            <a:r>
              <a:rPr lang="en-US" baseline="0" dirty="0" smtClean="0"/>
              <a:t> ( NO)</a:t>
            </a:r>
          </a:p>
          <a:p>
            <a:r>
              <a:rPr lang="en-US" baseline="0" dirty="0" smtClean="0"/>
              <a:t>You say “ Really!”</a:t>
            </a:r>
          </a:p>
          <a:p>
            <a:r>
              <a:rPr lang="en-US" baseline="0" dirty="0" smtClean="0"/>
              <a:t>“ Is there another answer to that”</a:t>
            </a:r>
          </a:p>
          <a:p>
            <a:r>
              <a:rPr lang="en-US" baseline="0" dirty="0" smtClean="0"/>
              <a:t>Now teach the appropriate time time to talk – hand signals</a:t>
            </a:r>
          </a:p>
          <a:p>
            <a:r>
              <a:rPr lang="en-US" baseline="0" dirty="0" smtClean="0"/>
              <a:t>“Should we give that a try?”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366C7-9D5E-AC44-8961-554055F5B7E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5751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OBSERVATION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What</a:t>
            </a:r>
            <a:r>
              <a:rPr lang="en-US" baseline="0" dirty="0" smtClean="0"/>
              <a:t> is the most frequent positive </a:t>
            </a:r>
            <a:r>
              <a:rPr lang="en-US" baseline="0" dirty="0" err="1" smtClean="0"/>
              <a:t>behaviour</a:t>
            </a:r>
            <a:r>
              <a:rPr lang="en-US" baseline="0" dirty="0" smtClean="0"/>
              <a:t>?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What are the lagging skills that the child is exhibiting?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When does the </a:t>
            </a:r>
            <a:r>
              <a:rPr lang="en-US" baseline="0" dirty="0" err="1" smtClean="0"/>
              <a:t>behaviour</a:t>
            </a:r>
            <a:r>
              <a:rPr lang="en-US" baseline="0" dirty="0" smtClean="0"/>
              <a:t> most often occur and not occur between 9 – 3 pm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 child should typically have a snack every 1 ½ to 2 hours.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Is the child typically challenging under specific conditions. – eg.10.30 – 11 is a peak Rainy days – is a peak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Where does the </a:t>
            </a:r>
            <a:r>
              <a:rPr lang="en-US" baseline="0" dirty="0" err="1" smtClean="0"/>
              <a:t>behaviour</a:t>
            </a:r>
            <a:r>
              <a:rPr lang="en-US" baseline="0" dirty="0" smtClean="0"/>
              <a:t> most often occur and with whom?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We need to ask ourselves why is this happening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It could be avoidance, sensory overload, feeling of incompetence, stimulus or it could be pain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ASD child climbing on bookcases – wanted to be up high because he wanted to see everything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Not looking at the </a:t>
            </a:r>
            <a:r>
              <a:rPr lang="en-US" baseline="0" dirty="0" err="1" smtClean="0"/>
              <a:t>behaviour</a:t>
            </a:r>
            <a:r>
              <a:rPr lang="en-US" baseline="0" dirty="0" smtClean="0"/>
              <a:t> but Perceptual Control Theory – what is the child controlling for – to reduce his anxiety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With intensity – what we are trying to do is to decrease – drop by 2% good – drop by 5% excellent – we may not be able to drop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366C7-9D5E-AC44-8961-554055F5B7E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1186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</a:t>
            </a:r>
            <a:r>
              <a:rPr lang="en-US" baseline="0" dirty="0" smtClean="0"/>
              <a:t> 4 and 5 – child is in reactive mode and has no strategies</a:t>
            </a:r>
          </a:p>
          <a:p>
            <a:r>
              <a:rPr lang="en-US" baseline="0" dirty="0" smtClean="0"/>
              <a:t>When addressing the child in this state say</a:t>
            </a:r>
          </a:p>
          <a:p>
            <a:r>
              <a:rPr lang="en-US" baseline="0" dirty="0" smtClean="0"/>
              <a:t>Their name loudly – SAM</a:t>
            </a:r>
          </a:p>
          <a:p>
            <a:r>
              <a:rPr lang="en-US" baseline="0" dirty="0" smtClean="0"/>
              <a:t>Shorts instructions</a:t>
            </a:r>
          </a:p>
          <a:p>
            <a:r>
              <a:rPr lang="en-US" baseline="0" dirty="0" smtClean="0"/>
              <a:t>NO CHILD WANTS TO BE AT NUMBER 5</a:t>
            </a:r>
          </a:p>
          <a:p>
            <a:endParaRPr lang="en-US" baseline="0" dirty="0" smtClean="0"/>
          </a:p>
          <a:p>
            <a:r>
              <a:rPr lang="en-US" baseline="0" dirty="0" smtClean="0"/>
              <a:t>SIT IN YOUR SEAT</a:t>
            </a:r>
          </a:p>
          <a:p>
            <a:r>
              <a:rPr lang="en-US" baseline="0" dirty="0" smtClean="0"/>
              <a:t>No physical restraint unless you have been trained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366C7-9D5E-AC44-8961-554055F5B7E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522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AD16-B452-BC46-BC52-369C06C16E6B}" type="datetimeFigureOut">
              <a:rPr lang="en-US" smtClean="0"/>
              <a:t>10/07/13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714D-FE92-9342-81B6-A25F1ED89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024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AD16-B452-BC46-BC52-369C06C16E6B}" type="datetimeFigureOut">
              <a:rPr lang="en-US" smtClean="0"/>
              <a:t>10/07/13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714D-FE92-9342-81B6-A25F1ED89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087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AD16-B452-BC46-BC52-369C06C16E6B}" type="datetimeFigureOut">
              <a:rPr lang="en-US" smtClean="0"/>
              <a:t>10/07/13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714D-FE92-9342-81B6-A25F1ED89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356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AD16-B452-BC46-BC52-369C06C16E6B}" type="datetimeFigureOut">
              <a:rPr lang="en-US" smtClean="0"/>
              <a:t>10/07/13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714D-FE92-9342-81B6-A25F1ED89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234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AD16-B452-BC46-BC52-369C06C16E6B}" type="datetimeFigureOut">
              <a:rPr lang="en-US" smtClean="0"/>
              <a:t>10/07/13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714D-FE92-9342-81B6-A25F1ED89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74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AD16-B452-BC46-BC52-369C06C16E6B}" type="datetimeFigureOut">
              <a:rPr lang="en-US" smtClean="0"/>
              <a:t>10/07/13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714D-FE92-9342-81B6-A25F1ED89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078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AD16-B452-BC46-BC52-369C06C16E6B}" type="datetimeFigureOut">
              <a:rPr lang="en-US" smtClean="0"/>
              <a:t>10/07/13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714D-FE92-9342-81B6-A25F1ED89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08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AD16-B452-BC46-BC52-369C06C16E6B}" type="datetimeFigureOut">
              <a:rPr lang="en-US" smtClean="0"/>
              <a:t>10/07/13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714D-FE92-9342-81B6-A25F1ED89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569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AD16-B452-BC46-BC52-369C06C16E6B}" type="datetimeFigureOut">
              <a:rPr lang="en-US" smtClean="0"/>
              <a:t>10/07/13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714D-FE92-9342-81B6-A25F1ED89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69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AD16-B452-BC46-BC52-369C06C16E6B}" type="datetimeFigureOut">
              <a:rPr lang="en-US" smtClean="0"/>
              <a:t>10/07/13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714D-FE92-9342-81B6-A25F1ED89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944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AD16-B452-BC46-BC52-369C06C16E6B}" type="datetimeFigureOut">
              <a:rPr lang="en-US" smtClean="0"/>
              <a:t>10/07/13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714D-FE92-9342-81B6-A25F1ED89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968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3AD16-B452-BC46-BC52-369C06C16E6B}" type="datetimeFigureOut">
              <a:rPr lang="en-US" smtClean="0"/>
              <a:t>10/07/13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4714D-FE92-9342-81B6-A25F1ED89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739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04 at 10.11.2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358287" cy="699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520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4 at 10.17.0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12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726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5-04 at 10.15.1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8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373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8792" y="201364"/>
            <a:ext cx="8596096" cy="6463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STRATEGIES</a:t>
            </a:r>
          </a:p>
          <a:p>
            <a:r>
              <a:rPr lang="en-US" sz="2700" b="1" dirty="0" smtClean="0">
                <a:solidFill>
                  <a:schemeClr val="accent2">
                    <a:lumMod val="75000"/>
                  </a:schemeClr>
                </a:solidFill>
              </a:rPr>
              <a:t>Try laminated work slates. Each child gets a whiteboard and a marker pen. When the teacher asks a question the children write their answers on the their board and then they all hold their boards up at the same time. </a:t>
            </a:r>
          </a:p>
          <a:p>
            <a:r>
              <a:rPr lang="en-US" sz="2700" b="1" dirty="0" smtClean="0">
                <a:solidFill>
                  <a:schemeClr val="accent1">
                    <a:lumMod val="75000"/>
                  </a:schemeClr>
                </a:solidFill>
              </a:rPr>
              <a:t>Try </a:t>
            </a:r>
            <a:r>
              <a:rPr lang="en-US" sz="2700" b="1" dirty="0" err="1" smtClean="0">
                <a:solidFill>
                  <a:schemeClr val="accent1">
                    <a:lumMod val="75000"/>
                  </a:schemeClr>
                </a:solidFill>
              </a:rPr>
              <a:t>colour</a:t>
            </a:r>
            <a:r>
              <a:rPr lang="en-US" sz="2700" b="1" dirty="0" smtClean="0">
                <a:solidFill>
                  <a:schemeClr val="accent1">
                    <a:lumMod val="75000"/>
                  </a:schemeClr>
                </a:solidFill>
              </a:rPr>
              <a:t> coding texts using highlighters for marking key points in texts.</a:t>
            </a:r>
          </a:p>
          <a:p>
            <a:r>
              <a:rPr lang="en-US" sz="2700" b="1" dirty="0" smtClean="0">
                <a:solidFill>
                  <a:srgbClr val="953735"/>
                </a:solidFill>
              </a:rPr>
              <a:t>Give smaller chunks of work at a time.</a:t>
            </a:r>
            <a:r>
              <a:rPr lang="en-US" sz="2700" dirty="0"/>
              <a:t> </a:t>
            </a:r>
            <a:r>
              <a:rPr lang="en-US" sz="2700" b="1" dirty="0">
                <a:solidFill>
                  <a:srgbClr val="953735"/>
                </a:solidFill>
              </a:rPr>
              <a:t>Break up tasks and homework into small steps. </a:t>
            </a:r>
          </a:p>
          <a:p>
            <a:r>
              <a:rPr lang="en-US" sz="2700" b="1" dirty="0" smtClean="0">
                <a:solidFill>
                  <a:schemeClr val="accent1">
                    <a:lumMod val="75000"/>
                  </a:schemeClr>
                </a:solidFill>
              </a:rPr>
              <a:t>Put a pillow </a:t>
            </a:r>
            <a:r>
              <a:rPr lang="en-US" sz="2700" b="1" dirty="0">
                <a:solidFill>
                  <a:schemeClr val="accent1">
                    <a:lumMod val="75000"/>
                  </a:schemeClr>
                </a:solidFill>
              </a:rPr>
              <a:t>on </a:t>
            </a:r>
            <a:r>
              <a:rPr lang="en-US" sz="2700" b="1" dirty="0" smtClean="0">
                <a:solidFill>
                  <a:schemeClr val="accent1">
                    <a:lumMod val="75000"/>
                  </a:schemeClr>
                </a:solidFill>
              </a:rPr>
              <a:t>seat </a:t>
            </a:r>
            <a:r>
              <a:rPr lang="en-US" sz="2700" b="1" dirty="0">
                <a:solidFill>
                  <a:schemeClr val="accent1">
                    <a:lumMod val="75000"/>
                  </a:schemeClr>
                </a:solidFill>
              </a:rPr>
              <a:t>for comfort level – sometimes we expect children to sit for a long time without any movement ( 30 second move around every 15 – 20 minutes) – move around and talk to friends </a:t>
            </a:r>
            <a:r>
              <a:rPr lang="en-US" sz="2700" b="1" dirty="0" smtClean="0">
                <a:solidFill>
                  <a:schemeClr val="accent1">
                    <a:lumMod val="75000"/>
                  </a:schemeClr>
                </a:solidFill>
              </a:rPr>
              <a:t>quietly.</a:t>
            </a:r>
            <a:endParaRPr lang="en-US" sz="27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700" b="1" dirty="0">
                <a:solidFill>
                  <a:schemeClr val="accent2">
                    <a:lumMod val="75000"/>
                  </a:schemeClr>
                </a:solidFill>
              </a:rPr>
              <a:t>Watch where we put the ASD and ADHD children – not in a high traffic </a:t>
            </a:r>
            <a:r>
              <a:rPr lang="en-US" sz="2700" b="1" dirty="0" smtClean="0">
                <a:solidFill>
                  <a:schemeClr val="accent2">
                    <a:lumMod val="75000"/>
                  </a:schemeClr>
                </a:solidFill>
              </a:rPr>
              <a:t>area.</a:t>
            </a:r>
            <a:endParaRPr lang="en-US" sz="27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799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0746" y="309791"/>
            <a:ext cx="8596096" cy="7586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STRATEGIES</a:t>
            </a:r>
          </a:p>
          <a:p>
            <a:r>
              <a:rPr lang="en-US" sz="2700" b="1" dirty="0" smtClean="0">
                <a:solidFill>
                  <a:srgbClr val="953735"/>
                </a:solidFill>
              </a:rPr>
              <a:t>Seat </a:t>
            </a:r>
            <a:r>
              <a:rPr lang="en-US" sz="2700" b="1" dirty="0">
                <a:solidFill>
                  <a:srgbClr val="953735"/>
                </a:solidFill>
              </a:rPr>
              <a:t>the child close to the </a:t>
            </a:r>
            <a:r>
              <a:rPr lang="en-US" sz="2700" b="1" dirty="0" smtClean="0">
                <a:solidFill>
                  <a:srgbClr val="953735"/>
                </a:solidFill>
              </a:rPr>
              <a:t>teacher. </a:t>
            </a:r>
            <a:endParaRPr lang="en-US" sz="2700" b="1" dirty="0">
              <a:solidFill>
                <a:srgbClr val="953735"/>
              </a:solidFill>
            </a:endParaRPr>
          </a:p>
          <a:p>
            <a:r>
              <a:rPr lang="en-US" sz="2700" b="1" dirty="0">
                <a:solidFill>
                  <a:schemeClr val="accent1">
                    <a:lumMod val="75000"/>
                  </a:schemeClr>
                </a:solidFill>
              </a:rPr>
              <a:t>Keep oral instructions brief, and give them more than </a:t>
            </a:r>
            <a:r>
              <a:rPr lang="en-US" sz="2700" b="1" dirty="0" smtClean="0">
                <a:solidFill>
                  <a:schemeClr val="accent1">
                    <a:lumMod val="75000"/>
                  </a:schemeClr>
                </a:solidFill>
              </a:rPr>
              <a:t>once</a:t>
            </a:r>
            <a:r>
              <a:rPr lang="en-US" sz="2700" b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</a:p>
          <a:p>
            <a:r>
              <a:rPr lang="en-US" sz="2700" b="1" dirty="0">
                <a:solidFill>
                  <a:srgbClr val="953735"/>
                </a:solidFill>
              </a:rPr>
              <a:t>Provide written directions (state when a report is due, </a:t>
            </a:r>
            <a:r>
              <a:rPr lang="en-US" sz="2700" b="1" dirty="0" smtClean="0">
                <a:solidFill>
                  <a:srgbClr val="953735"/>
                </a:solidFill>
              </a:rPr>
              <a:t>for </a:t>
            </a:r>
            <a:r>
              <a:rPr lang="en-US" sz="2700" b="1" dirty="0">
                <a:solidFill>
                  <a:srgbClr val="953735"/>
                </a:solidFill>
              </a:rPr>
              <a:t>example, or outline the steps in a math problem). </a:t>
            </a:r>
          </a:p>
          <a:p>
            <a:r>
              <a:rPr lang="en-US" sz="2700" b="1" dirty="0">
                <a:solidFill>
                  <a:srgbClr val="376092"/>
                </a:solidFill>
              </a:rPr>
              <a:t>Walk the child through assignments to make sure the </a:t>
            </a:r>
            <a:r>
              <a:rPr lang="en-US" sz="2700" b="1" dirty="0" smtClean="0">
                <a:solidFill>
                  <a:srgbClr val="376092"/>
                </a:solidFill>
              </a:rPr>
              <a:t>task </a:t>
            </a:r>
            <a:r>
              <a:rPr lang="en-US" sz="2700" b="1" dirty="0">
                <a:solidFill>
                  <a:srgbClr val="376092"/>
                </a:solidFill>
              </a:rPr>
              <a:t>is understood. </a:t>
            </a:r>
          </a:p>
          <a:p>
            <a:r>
              <a:rPr lang="en-US" sz="2700" b="1" dirty="0" smtClean="0">
                <a:solidFill>
                  <a:srgbClr val="953735"/>
                </a:solidFill>
              </a:rPr>
              <a:t>Use </a:t>
            </a:r>
            <a:r>
              <a:rPr lang="en-US" sz="2700" b="1" dirty="0">
                <a:solidFill>
                  <a:srgbClr val="953735"/>
                </a:solidFill>
              </a:rPr>
              <a:t>visual aids </a:t>
            </a:r>
          </a:p>
          <a:p>
            <a:r>
              <a:rPr lang="en-US" sz="2700" b="1" dirty="0" smtClean="0">
                <a:solidFill>
                  <a:srgbClr val="376092"/>
                </a:solidFill>
              </a:rPr>
              <a:t>Provide </a:t>
            </a:r>
            <a:r>
              <a:rPr lang="en-US" sz="2700" b="1" dirty="0">
                <a:solidFill>
                  <a:srgbClr val="376092"/>
                </a:solidFill>
              </a:rPr>
              <a:t>remedial help in short sessions. </a:t>
            </a:r>
          </a:p>
          <a:p>
            <a:r>
              <a:rPr lang="en-US" sz="2700" b="1" dirty="0">
                <a:solidFill>
                  <a:schemeClr val="accent2">
                    <a:lumMod val="75000"/>
                  </a:schemeClr>
                </a:solidFill>
              </a:rPr>
              <a:t>Break up tasks and homework into small steps. </a:t>
            </a:r>
            <a:endParaRPr lang="en-US" sz="27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700" b="1" dirty="0">
                <a:solidFill>
                  <a:srgbClr val="376092"/>
                </a:solidFill>
              </a:rPr>
              <a:t>Allow ASD and ADHD children to have 2 seats with permission to move and mark the route with footprint son the floor to indicate the route they must follow – this is guided permission to move. </a:t>
            </a:r>
            <a:endParaRPr lang="en-US" sz="2700" dirty="0"/>
          </a:p>
          <a:p>
            <a:endParaRPr lang="en-US" sz="23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14976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4 at 10.15.3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99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688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4 at 10.17.5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779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360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5-04 at 10.13.3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77158" cy="691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847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4 at 10.13.4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460487" cy="6479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365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4 at 10.13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913"/>
            <a:ext cx="8245208" cy="617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77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4 at 10.14.0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171" y="492295"/>
            <a:ext cx="7358226" cy="555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332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0800" y="604093"/>
            <a:ext cx="5597112" cy="598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244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4 at 10.14.2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077757" cy="703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851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4 at 10.14.2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25" y="51594"/>
            <a:ext cx="8902219" cy="680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756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4 at 10.15.4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12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947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4 at 10.15.3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8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754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4 at 10.15.5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706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179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4 at 10.13.0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47" y="246786"/>
            <a:ext cx="8844913" cy="674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805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4 at 10.17.2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704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214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4 at 10.17.3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6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166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7-10 at 8.41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29" y="0"/>
            <a:ext cx="80230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06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4 at 10.13.2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98" y="-1"/>
            <a:ext cx="9093960" cy="705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221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4 at 10.17.0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1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194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1450</Words>
  <Application>Microsoft Macintosh PowerPoint</Application>
  <PresentationFormat>On-screen Show (4:3)</PresentationFormat>
  <Paragraphs>193</Paragraphs>
  <Slides>23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17</cp:revision>
  <dcterms:created xsi:type="dcterms:W3CDTF">2013-07-10T07:14:26Z</dcterms:created>
  <dcterms:modified xsi:type="dcterms:W3CDTF">2013-07-10T11:13:39Z</dcterms:modified>
</cp:coreProperties>
</file>